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sldIdLst>
    <p:sldId id="305" r:id="rId2"/>
    <p:sldId id="307" r:id="rId3"/>
    <p:sldId id="315" r:id="rId4"/>
    <p:sldId id="308" r:id="rId5"/>
    <p:sldId id="331" r:id="rId6"/>
    <p:sldId id="332" r:id="rId7"/>
    <p:sldId id="313" r:id="rId8"/>
    <p:sldId id="323" r:id="rId9"/>
    <p:sldId id="326" r:id="rId10"/>
    <p:sldId id="361" r:id="rId11"/>
    <p:sldId id="345" r:id="rId12"/>
    <p:sldId id="336" r:id="rId13"/>
    <p:sldId id="312" r:id="rId14"/>
    <p:sldId id="338" r:id="rId15"/>
    <p:sldId id="352" r:id="rId16"/>
    <p:sldId id="319" r:id="rId17"/>
    <p:sldId id="351" r:id="rId18"/>
    <p:sldId id="356" r:id="rId19"/>
    <p:sldId id="362" r:id="rId20"/>
    <p:sldId id="359" r:id="rId21"/>
    <p:sldId id="360" r:id="rId22"/>
    <p:sldId id="358" r:id="rId23"/>
    <p:sldId id="354" r:id="rId24"/>
    <p:sldId id="32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9" autoAdjust="0"/>
    <p:restoredTop sz="94660"/>
  </p:normalViewPr>
  <p:slideViewPr>
    <p:cSldViewPr>
      <p:cViewPr varScale="1">
        <p:scale>
          <a:sx n="115" d="100"/>
          <a:sy n="115" d="100"/>
        </p:scale>
        <p:origin x="1506" y="12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56ACF-499F-44FA-9D01-5A049B946C14}" type="datetimeFigureOut">
              <a:rPr lang="en-US" smtClean="0"/>
              <a:t>3/12/2014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EBD61-E051-4ED9-AD43-F0B6516BE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6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61B444-9FF0-4E73-90BA-0B62EF591D26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9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851900-D30F-4084-B003-AB92C0871DD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86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880E695-53EF-4C12-A9E7-E188C082D09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1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FA3E64-A390-4DCC-9FB5-36BA1692314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cs typeface="Arial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39516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84A-CA56-4010-ACAB-2380B710036F}" type="datetimeFigureOut">
              <a:rPr lang="en-US" smtClean="0"/>
              <a:t>3/12/2014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7AE58749-1A66-4BE1-A2B5-D134B1A82F9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84A-CA56-4010-ACAB-2380B710036F}" type="datetimeFigureOut">
              <a:rPr lang="en-US" smtClean="0"/>
              <a:t>3/12/2014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8749-1A66-4BE1-A2B5-D134B1A82F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84A-CA56-4010-ACAB-2380B710036F}" type="datetimeFigureOut">
              <a:rPr lang="en-US" smtClean="0"/>
              <a:t>3/12/2014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8749-1A66-4BE1-A2B5-D134B1A82F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84A-CA56-4010-ACAB-2380B710036F}" type="datetimeFigureOut">
              <a:rPr lang="en-US" smtClean="0"/>
              <a:t>3/12/2014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E58749-1A66-4BE1-A2B5-D134B1A82F9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84A-CA56-4010-ACAB-2380B710036F}" type="datetimeFigureOut">
              <a:rPr lang="en-US" smtClean="0"/>
              <a:t>3/12/2014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E58749-1A66-4BE1-A2B5-D134B1A82F97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84A-CA56-4010-ACAB-2380B710036F}" type="datetimeFigureOut">
              <a:rPr lang="en-US" smtClean="0"/>
              <a:t>3/12/2014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8749-1A66-4BE1-A2B5-D134B1A82F9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84A-CA56-4010-ACAB-2380B710036F}" type="datetimeFigureOut">
              <a:rPr lang="en-US" smtClean="0"/>
              <a:t>3/12/2014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8749-1A66-4BE1-A2B5-D134B1A82F9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84A-CA56-4010-ACAB-2380B710036F}" type="datetimeFigureOut">
              <a:rPr lang="en-US" smtClean="0"/>
              <a:t>3/12/2014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8749-1A66-4BE1-A2B5-D134B1A82F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84A-CA56-4010-ACAB-2380B710036F}" type="datetimeFigureOut">
              <a:rPr lang="en-US" smtClean="0"/>
              <a:t>3/12/2014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E58749-1A66-4BE1-A2B5-D134B1A82F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BC84A-CA56-4010-ACAB-2380B710036F}" type="datetimeFigureOut">
              <a:rPr lang="en-US" smtClean="0"/>
              <a:t>3/12/2014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AE58749-1A66-4BE1-A2B5-D134B1A82F9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84A-CA56-4010-ACAB-2380B710036F}" type="datetimeFigureOut">
              <a:rPr lang="en-US" smtClean="0"/>
              <a:t>3/12/2014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8749-1A66-4BE1-A2B5-D134B1A82F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AE58749-1A66-4BE1-A2B5-D134B1A82F9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FBBC84A-CA56-4010-ACAB-2380B710036F}" type="datetimeFigureOut">
              <a:rPr lang="en-US" smtClean="0"/>
              <a:t>3/12/2014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uewellm@missouri.edu" TargetMode="External"/><Relationship Id="rId2" Type="http://schemas.openxmlformats.org/officeDocument/2006/relationships/hyperlink" Target="mailto:haithcoatt@missouri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mailto:haithcoatl@missouri.edu" TargetMode="External"/><Relationship Id="rId4" Type="http://schemas.openxmlformats.org/officeDocument/2006/relationships/hyperlink" Target="mailto:Stephensca@missouri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haithcoatl@missouri.edu" TargetMode="External"/><Relationship Id="rId2" Type="http://schemas.openxmlformats.org/officeDocument/2006/relationships/hyperlink" Target="mailto:Stephensca@missouri.edu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2400"/>
            <a:ext cx="7620000" cy="259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smtClean="0">
                <a:solidFill>
                  <a:schemeClr val="tx1">
                    <a:lumMod val="9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2012 </a:t>
            </a:r>
            <a:r>
              <a:rPr lang="en-US" sz="6600" dirty="0">
                <a:solidFill>
                  <a:schemeClr val="tx1">
                    <a:lumMod val="9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– </a:t>
            </a:r>
            <a:r>
              <a:rPr lang="en-US" sz="6600" dirty="0" smtClean="0">
                <a:solidFill>
                  <a:schemeClr val="tx1">
                    <a:lumMod val="9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2014 </a:t>
            </a:r>
            <a:br>
              <a:rPr lang="en-US" sz="6600" dirty="0" smtClean="0">
                <a:solidFill>
                  <a:schemeClr val="tx1">
                    <a:lumMod val="9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600" dirty="0" smtClean="0">
                <a:solidFill>
                  <a:schemeClr val="tx1">
                    <a:lumMod val="9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Missouri Structures Project</a:t>
            </a:r>
            <a:endParaRPr lang="en-US" sz="6600" dirty="0">
              <a:solidFill>
                <a:schemeClr val="tx1">
                  <a:lumMod val="95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590800"/>
            <a:ext cx="7543800" cy="3810000"/>
          </a:xfrm>
        </p:spPr>
        <p:txBody>
          <a:bodyPr>
            <a:normAutofit lnSpcReduction="10000"/>
          </a:bodyPr>
          <a:lstStyle/>
          <a:p>
            <a:pPr algn="ctr"/>
            <a:endParaRPr lang="en-US" sz="11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100" b="1" dirty="0" smtClean="0">
                <a:solidFill>
                  <a:schemeClr val="tx1">
                    <a:lumMod val="95000"/>
                  </a:schemeClr>
                </a:solidFill>
              </a:rPr>
              <a:t>Tim Haithcoat</a:t>
            </a:r>
          </a:p>
          <a:p>
            <a:pPr algn="ctr"/>
            <a:r>
              <a:rPr lang="en-US" sz="1100" b="1" dirty="0" smtClean="0">
                <a:solidFill>
                  <a:schemeClr val="tx1">
                    <a:lumMod val="95000"/>
                  </a:schemeClr>
                </a:solidFill>
              </a:rPr>
              <a:t>Geographic Resources Center</a:t>
            </a:r>
          </a:p>
          <a:p>
            <a:pPr algn="ctr"/>
            <a:r>
              <a:rPr lang="en-US" sz="1100" b="1" dirty="0" smtClean="0">
                <a:solidFill>
                  <a:schemeClr val="tx1">
                    <a:lumMod val="95000"/>
                  </a:schemeClr>
                </a:solidFill>
              </a:rPr>
              <a:t>Director, Principal Investigator</a:t>
            </a:r>
          </a:p>
          <a:p>
            <a:pPr algn="ctr"/>
            <a:r>
              <a:rPr lang="en-US" sz="1100" b="1" dirty="0" smtClean="0">
                <a:solidFill>
                  <a:schemeClr val="tx1">
                    <a:lumMod val="95000"/>
                  </a:schemeClr>
                </a:solidFill>
                <a:hlinkClick r:id="rId2"/>
              </a:rPr>
              <a:t>haithcoatt@missouri.edu</a:t>
            </a:r>
            <a:endParaRPr lang="en-US" sz="11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endParaRPr lang="en-US" sz="11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100" b="1" dirty="0" smtClean="0">
                <a:solidFill>
                  <a:schemeClr val="tx1">
                    <a:lumMod val="95000"/>
                  </a:schemeClr>
                </a:solidFill>
              </a:rPr>
              <a:t>Mark Duewell</a:t>
            </a:r>
          </a:p>
          <a:p>
            <a:pPr algn="ctr"/>
            <a:r>
              <a:rPr lang="en-US" sz="1100" b="1" dirty="0" smtClean="0">
                <a:solidFill>
                  <a:schemeClr val="tx1">
                    <a:lumMod val="95000"/>
                  </a:schemeClr>
                </a:solidFill>
              </a:rPr>
              <a:t>Geographic Resources Center</a:t>
            </a:r>
          </a:p>
          <a:p>
            <a:pPr algn="ctr"/>
            <a:r>
              <a:rPr lang="en-US" sz="1100" b="1" dirty="0" smtClean="0">
                <a:solidFill>
                  <a:schemeClr val="tx1">
                    <a:lumMod val="95000"/>
                  </a:schemeClr>
                </a:solidFill>
              </a:rPr>
              <a:t>Project manager</a:t>
            </a:r>
          </a:p>
          <a:p>
            <a:pPr algn="ctr"/>
            <a:r>
              <a:rPr lang="en-US" sz="1100" b="1" dirty="0" smtClean="0">
                <a:solidFill>
                  <a:schemeClr val="tx1">
                    <a:lumMod val="95000"/>
                  </a:schemeClr>
                </a:solidFill>
                <a:hlinkClick r:id="rId3"/>
              </a:rPr>
              <a:t>Duewellm@missouri.edu</a:t>
            </a:r>
            <a:endParaRPr lang="en-US" sz="11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endParaRPr lang="en-US" sz="11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100" b="1" dirty="0" smtClean="0">
                <a:solidFill>
                  <a:schemeClr val="tx1">
                    <a:lumMod val="95000"/>
                  </a:schemeClr>
                </a:solidFill>
              </a:rPr>
              <a:t>Chris </a:t>
            </a:r>
            <a:r>
              <a:rPr lang="en-US" sz="1100" b="1" dirty="0">
                <a:solidFill>
                  <a:schemeClr val="tx1">
                    <a:lumMod val="95000"/>
                  </a:schemeClr>
                </a:solidFill>
              </a:rPr>
              <a:t>Stephens</a:t>
            </a:r>
          </a:p>
          <a:p>
            <a:pPr algn="ctr"/>
            <a:r>
              <a:rPr lang="en-US" sz="1100" b="1" dirty="0">
                <a:solidFill>
                  <a:schemeClr val="tx1">
                    <a:lumMod val="95000"/>
                  </a:schemeClr>
                </a:solidFill>
              </a:rPr>
              <a:t>Geographic Resources Center</a:t>
            </a:r>
          </a:p>
          <a:p>
            <a:pPr algn="ctr"/>
            <a:r>
              <a:rPr lang="en-US" sz="1100" b="1" dirty="0">
                <a:solidFill>
                  <a:schemeClr val="tx1">
                    <a:lumMod val="95000"/>
                  </a:schemeClr>
                </a:solidFill>
              </a:rPr>
              <a:t>Geographic Information System Technician</a:t>
            </a:r>
          </a:p>
          <a:p>
            <a:pPr algn="ctr"/>
            <a:r>
              <a:rPr lang="en-US" sz="1100" b="1" dirty="0" smtClean="0">
                <a:solidFill>
                  <a:schemeClr val="tx1">
                    <a:lumMod val="95000"/>
                  </a:schemeClr>
                </a:solidFill>
                <a:hlinkClick r:id="rId4"/>
              </a:rPr>
              <a:t>Stephensca@missouri.edu</a:t>
            </a:r>
            <a:endParaRPr lang="en-US" sz="11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endParaRPr lang="en-US" sz="1100" b="1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100" b="1" dirty="0" smtClean="0">
                <a:solidFill>
                  <a:schemeClr val="tx1">
                    <a:lumMod val="95000"/>
                  </a:schemeClr>
                </a:solidFill>
              </a:rPr>
              <a:t>Lindlie Haithcoat</a:t>
            </a:r>
          </a:p>
          <a:p>
            <a:pPr algn="ctr"/>
            <a:r>
              <a:rPr lang="en-US" sz="1100" b="1" dirty="0" smtClean="0">
                <a:solidFill>
                  <a:schemeClr val="tx1">
                    <a:lumMod val="95000"/>
                  </a:schemeClr>
                </a:solidFill>
              </a:rPr>
              <a:t>Geographic Resources Center</a:t>
            </a:r>
          </a:p>
          <a:p>
            <a:pPr algn="ctr"/>
            <a:r>
              <a:rPr lang="en-US" sz="1100" b="1" dirty="0" smtClean="0">
                <a:solidFill>
                  <a:schemeClr val="tx1">
                    <a:lumMod val="95000"/>
                  </a:schemeClr>
                </a:solidFill>
              </a:rPr>
              <a:t>Geographic Information System Technician</a:t>
            </a:r>
          </a:p>
          <a:p>
            <a:pPr algn="ctr"/>
            <a:r>
              <a:rPr lang="en-US" sz="1100" b="1" dirty="0" smtClean="0">
                <a:solidFill>
                  <a:schemeClr val="tx1">
                    <a:lumMod val="95000"/>
                  </a:schemeClr>
                </a:solidFill>
                <a:hlinkClick r:id="rId5"/>
              </a:rPr>
              <a:t>haithcoatl@missouri.edu</a:t>
            </a:r>
            <a:endParaRPr lang="en-US" sz="11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endParaRPr lang="en-US" sz="11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endParaRPr lang="en-US" sz="11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l"/>
            <a:endParaRPr lang="en-US" b="1" dirty="0">
              <a:solidFill>
                <a:schemeClr val="tx1">
                  <a:lumMod val="9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72440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5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2438400" cy="5715000"/>
          </a:xfrm>
        </p:spPr>
        <p:txBody>
          <a:bodyPr/>
          <a:lstStyle/>
          <a:p>
            <a:r>
              <a:rPr lang="en-US" sz="4000" dirty="0">
                <a:ln w="12700">
                  <a:solidFill>
                    <a:srgbClr val="675D59"/>
                  </a:solidFill>
                </a:ln>
                <a:solidFill>
                  <a:srgbClr val="4D5B6B"/>
                </a:solidFill>
              </a:rPr>
              <a:t>Structure Points</a:t>
            </a:r>
            <a:r>
              <a:rPr lang="en-US" sz="1600" dirty="0">
                <a:ln w="12700">
                  <a:solidFill>
                    <a:srgbClr val="675D59"/>
                  </a:solidFill>
                </a:ln>
                <a:solidFill>
                  <a:srgbClr val="4D5B6B"/>
                </a:solidFill>
              </a:rPr>
              <a:t/>
            </a:r>
            <a:br>
              <a:rPr lang="en-US" sz="1600" dirty="0">
                <a:ln w="12700">
                  <a:solidFill>
                    <a:srgbClr val="675D59"/>
                  </a:solidFill>
                </a:ln>
                <a:solidFill>
                  <a:srgbClr val="4D5B6B"/>
                </a:solidFill>
              </a:rPr>
            </a:br>
            <a:r>
              <a:rPr lang="en-US" sz="1600" dirty="0">
                <a:ln w="12700">
                  <a:solidFill>
                    <a:srgbClr val="675D59"/>
                  </a:solidFill>
                </a:ln>
                <a:solidFill>
                  <a:srgbClr val="4D5B6B"/>
                </a:solidFill>
              </a:rPr>
              <a:t/>
            </a:r>
            <a:br>
              <a:rPr lang="en-US" sz="1600" dirty="0">
                <a:ln w="12700">
                  <a:solidFill>
                    <a:srgbClr val="675D59"/>
                  </a:solidFill>
                </a:ln>
                <a:solidFill>
                  <a:srgbClr val="4D5B6B"/>
                </a:solidFill>
              </a:rPr>
            </a:br>
            <a:r>
              <a:rPr lang="en-US" sz="1600" dirty="0">
                <a:ln w="12700">
                  <a:solidFill>
                    <a:srgbClr val="675D59"/>
                  </a:solidFill>
                </a:ln>
                <a:solidFill>
                  <a:srgbClr val="4D5B6B"/>
                </a:solidFill>
              </a:rPr>
              <a:t/>
            </a:r>
            <a:br>
              <a:rPr lang="en-US" sz="1600" dirty="0">
                <a:ln w="12700">
                  <a:solidFill>
                    <a:srgbClr val="675D59"/>
                  </a:solidFill>
                </a:ln>
                <a:solidFill>
                  <a:srgbClr val="4D5B6B"/>
                </a:solidFill>
              </a:rPr>
            </a:br>
            <a: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  <a:t>Labeled to the best of our </a:t>
            </a:r>
            <a:r>
              <a:rPr lang="en-US" sz="1800" dirty="0" smtClean="0">
                <a:ln w="12700">
                  <a:noFill/>
                </a:ln>
                <a:solidFill>
                  <a:srgbClr val="4D5B6B"/>
                </a:solidFill>
              </a:rPr>
              <a:t>ability.</a:t>
            </a:r>
            <a:br>
              <a:rPr lang="en-US" sz="1800" dirty="0" smtClean="0">
                <a:ln w="12700">
                  <a:noFill/>
                </a:ln>
                <a:solidFill>
                  <a:srgbClr val="4D5B6B"/>
                </a:solidFill>
              </a:rPr>
            </a:br>
            <a:r>
              <a:rPr lang="en-US" sz="1800" dirty="0" smtClean="0">
                <a:ln w="12700">
                  <a:noFill/>
                </a:ln>
                <a:solidFill>
                  <a:srgbClr val="4D5B6B"/>
                </a:solidFill>
              </a:rPr>
              <a:t> </a:t>
            </a:r>
            <a: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  <a:t>(and Google’s)</a:t>
            </a:r>
            <a:b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</a:br>
            <a: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  <a:t/>
            </a:r>
            <a:b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</a:br>
            <a: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  <a:t/>
            </a:r>
            <a:b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</a:br>
            <a: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  <a:t>Points should be placed in the center of the structures.</a:t>
            </a:r>
            <a:b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</a:br>
            <a: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  <a:t/>
            </a:r>
            <a:b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</a:br>
            <a: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  <a:t/>
            </a:r>
            <a:b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</a:br>
            <a: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  <a:t>1 point per </a:t>
            </a:r>
            <a:r>
              <a:rPr lang="en-US" sz="1800" dirty="0" smtClean="0">
                <a:ln w="12700">
                  <a:noFill/>
                </a:ln>
                <a:solidFill>
                  <a:srgbClr val="4D5B6B"/>
                </a:solidFill>
              </a:rPr>
              <a:t>building.</a:t>
            </a:r>
            <a: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  <a:t/>
            </a:r>
            <a:b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</a:br>
            <a:r>
              <a:rPr lang="en-US" sz="1800" dirty="0">
                <a:ln w="12700">
                  <a:noFill/>
                </a:ln>
                <a:solidFill>
                  <a:srgbClr val="4D5B6B"/>
                </a:solidFill>
              </a:rPr>
              <a:t>(in most cases)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838200"/>
            <a:ext cx="2590800" cy="4419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 descr="C:\Users\Powerscape\Desktop\screen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1145"/>
            <a:ext cx="5573520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80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162800" cy="762000"/>
          </a:xfrm>
        </p:spPr>
        <p:txBody>
          <a:bodyPr/>
          <a:lstStyle/>
          <a:p>
            <a:r>
              <a:rPr lang="en-US" sz="4000" dirty="0" smtClean="0">
                <a:ln>
                  <a:solidFill>
                    <a:schemeClr val="tx2"/>
                  </a:solidFill>
                </a:ln>
                <a:solidFill>
                  <a:schemeClr val="tx1"/>
                </a:solidFill>
              </a:rPr>
              <a:t>Structure Footprint</a:t>
            </a:r>
            <a:endParaRPr lang="en-US" sz="4000" dirty="0">
              <a:ln>
                <a:solidFill>
                  <a:schemeClr val="tx2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234" y="902732"/>
            <a:ext cx="4038600" cy="5498068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</a:pPr>
            <a:endParaRPr lang="en-US" sz="4900" b="1" dirty="0" smtClean="0">
              <a:solidFill>
                <a:srgbClr val="4D5B6B"/>
              </a:solidFill>
            </a:endParaRPr>
          </a:p>
          <a:p>
            <a:pPr lvl="0">
              <a:spcBef>
                <a:spcPts val="600"/>
              </a:spcBef>
            </a:pPr>
            <a:r>
              <a:rPr lang="en-US" sz="2400" b="1" dirty="0" smtClean="0">
                <a:solidFill>
                  <a:srgbClr val="4D5B6B"/>
                </a:solidFill>
              </a:rPr>
              <a:t>Structures </a:t>
            </a:r>
            <a:r>
              <a:rPr lang="en-US" sz="2400" b="1" dirty="0">
                <a:solidFill>
                  <a:srgbClr val="4D5B6B"/>
                </a:solidFill>
              </a:rPr>
              <a:t>bigger than 1 inch on screen @ </a:t>
            </a:r>
            <a:r>
              <a:rPr lang="en-US" sz="2400" b="1" dirty="0" smtClean="0">
                <a:solidFill>
                  <a:srgbClr val="4D5B6B"/>
                </a:solidFill>
              </a:rPr>
              <a:t>1:2000 scale.</a:t>
            </a:r>
            <a:endParaRPr lang="en-US" sz="2400" b="1" dirty="0">
              <a:solidFill>
                <a:srgbClr val="4D5B6B"/>
              </a:solidFill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rgbClr val="4D5B6B"/>
              </a:solidFill>
            </a:endParaRPr>
          </a:p>
          <a:p>
            <a:pPr lvl="0">
              <a:spcBef>
                <a:spcPts val="600"/>
              </a:spcBef>
            </a:pPr>
            <a:r>
              <a:rPr lang="en-US" sz="2400" b="1" dirty="0" smtClean="0">
                <a:solidFill>
                  <a:srgbClr val="4D5B6B"/>
                </a:solidFill>
              </a:rPr>
              <a:t>“Rule of Thumb”</a:t>
            </a:r>
          </a:p>
          <a:p>
            <a:pPr lvl="0">
              <a:spcBef>
                <a:spcPts val="600"/>
              </a:spcBef>
            </a:pPr>
            <a:endParaRPr lang="en-US" sz="2400" b="1" dirty="0" smtClean="0">
              <a:solidFill>
                <a:srgbClr val="4D5B6B"/>
              </a:solidFill>
            </a:endParaRPr>
          </a:p>
          <a:p>
            <a:pPr lvl="0">
              <a:spcBef>
                <a:spcPts val="600"/>
              </a:spcBef>
            </a:pPr>
            <a:r>
              <a:rPr lang="en-US" sz="2400" b="1" dirty="0" smtClean="0">
                <a:solidFill>
                  <a:srgbClr val="4D5B6B"/>
                </a:solidFill>
              </a:rPr>
              <a:t>Follow outline of building as closely as possible, omitting shadow.</a:t>
            </a:r>
            <a:endParaRPr lang="en-US" sz="2400" b="1" dirty="0">
              <a:solidFill>
                <a:srgbClr val="4D5B6B"/>
              </a:solidFill>
            </a:endParaRPr>
          </a:p>
          <a:p>
            <a:pPr lvl="0"/>
            <a:endParaRPr lang="en-US" sz="1800" b="1" dirty="0">
              <a:solidFill>
                <a:srgbClr val="4D5B6B"/>
              </a:solidFill>
            </a:endParaRPr>
          </a:p>
          <a:p>
            <a:pPr lvl="0"/>
            <a:r>
              <a:rPr lang="en-US" sz="2400" b="1" dirty="0" err="1" smtClean="0">
                <a:solidFill>
                  <a:srgbClr val="4D5B6B"/>
                </a:solidFill>
              </a:rPr>
              <a:t>Footprinted</a:t>
            </a:r>
            <a:r>
              <a:rPr lang="en-US" sz="2400" b="1" dirty="0" smtClean="0">
                <a:solidFill>
                  <a:srgbClr val="4D5B6B"/>
                </a:solidFill>
              </a:rPr>
              <a:t> buildings also get a point of the same category.</a:t>
            </a:r>
          </a:p>
          <a:p>
            <a:pPr lvl="0"/>
            <a:endParaRPr lang="en-US" sz="2400" b="1" dirty="0">
              <a:solidFill>
                <a:srgbClr val="4D5B6B"/>
              </a:solidFill>
            </a:endParaRPr>
          </a:p>
          <a:p>
            <a:pPr lvl="0"/>
            <a:endParaRPr lang="en-US" sz="1800" b="1" dirty="0">
              <a:solidFill>
                <a:srgbClr val="4D5B6B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834" y="410489"/>
            <a:ext cx="4786166" cy="3551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834" y="3933300"/>
            <a:ext cx="4786166" cy="292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6800" y="533400"/>
            <a:ext cx="160492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Columbia Mall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52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Value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305800" cy="5181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Current iteration was created for: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Broadband assessment of access and adoption – aid in validating maps.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Broadband community planning and business case development.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Monitoring of broadband adoption at Community Anchor Institutions.</a:t>
            </a:r>
          </a:p>
          <a:p>
            <a:r>
              <a:rPr lang="en-US" sz="3600" b="1" dirty="0" smtClean="0">
                <a:solidFill>
                  <a:schemeClr val="tx1"/>
                </a:solidFill>
              </a:rPr>
              <a:t>Other planning uses as well as emergency uses include…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210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Other Values…</a:t>
            </a:r>
            <a:endParaRPr lang="en-US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1295400"/>
            <a:ext cx="4191000" cy="4906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000" b="1" u="sng" dirty="0" smtClean="0">
                <a:solidFill>
                  <a:schemeClr val="tx1"/>
                </a:solidFill>
              </a:rPr>
              <a:t>Emergency Response Value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Emergency events-Particularly events with large scale building destruction/damage.</a:t>
            </a:r>
          </a:p>
          <a:p>
            <a:pPr lvl="1"/>
            <a:r>
              <a:rPr lang="en-US" b="1" dirty="0" smtClean="0"/>
              <a:t>Powerful </a:t>
            </a:r>
            <a:r>
              <a:rPr lang="en-US" b="1" dirty="0"/>
              <a:t>in the hands of local responders but will almost certainly be the best data available to state and federal first </a:t>
            </a:r>
            <a:r>
              <a:rPr lang="en-US" b="1" dirty="0" smtClean="0"/>
              <a:t>responders who are arriving on the scene.</a:t>
            </a:r>
          </a:p>
          <a:p>
            <a:pPr marL="457200" lvl="1" indent="-285750"/>
            <a:r>
              <a:rPr lang="en-US" b="1" dirty="0" smtClean="0"/>
              <a:t>Response planning</a:t>
            </a:r>
          </a:p>
          <a:p>
            <a:pPr marL="457200" lvl="1" indent="-285750"/>
            <a:r>
              <a:rPr lang="en-US" b="1" dirty="0" smtClean="0"/>
              <a:t>Decision support</a:t>
            </a:r>
          </a:p>
          <a:p>
            <a:pPr marL="457200" lvl="1" indent="-285750"/>
            <a:r>
              <a:rPr lang="en-US" b="1" dirty="0" smtClean="0"/>
              <a:t>Evacuations</a:t>
            </a:r>
          </a:p>
          <a:p>
            <a:pPr marL="457200" lvl="1" indent="-285750"/>
            <a:r>
              <a:rPr lang="en-US" b="1" dirty="0" smtClean="0"/>
              <a:t>Search </a:t>
            </a:r>
            <a:r>
              <a:rPr lang="en-US" b="1" dirty="0"/>
              <a:t>&amp; R</a:t>
            </a:r>
            <a:r>
              <a:rPr lang="en-US" b="1" dirty="0" smtClean="0"/>
              <a:t>ecovery </a:t>
            </a:r>
          </a:p>
          <a:p>
            <a:pPr marL="457200" lvl="1" indent="-285750"/>
            <a:r>
              <a:rPr lang="en-US" b="1" dirty="0" smtClean="0"/>
              <a:t>Damage </a:t>
            </a:r>
            <a:r>
              <a:rPr lang="en-US" b="1" dirty="0"/>
              <a:t>assessment and </a:t>
            </a:r>
            <a:r>
              <a:rPr lang="en-US" b="1" dirty="0" smtClean="0"/>
              <a:t>remediation 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00600" y="1295400"/>
            <a:ext cx="4041648" cy="51816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000" b="1" u="sng" dirty="0" smtClean="0">
                <a:solidFill>
                  <a:schemeClr val="tx1"/>
                </a:solidFill>
              </a:rPr>
              <a:t>Regional Value </a:t>
            </a:r>
            <a:endParaRPr lang="en-US" sz="3000" b="1" u="sng" dirty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Urban/Rural planning</a:t>
            </a:r>
          </a:p>
          <a:p>
            <a:pPr lvl="2"/>
            <a:r>
              <a:rPr lang="en-US" b="1" dirty="0" smtClean="0"/>
              <a:t>Zoning</a:t>
            </a:r>
          </a:p>
          <a:p>
            <a:pPr lvl="2"/>
            <a:r>
              <a:rPr lang="en-US" b="1" dirty="0" smtClean="0"/>
              <a:t>Ordinances</a:t>
            </a:r>
          </a:p>
          <a:p>
            <a:pPr lvl="2"/>
            <a:r>
              <a:rPr lang="en-US" b="1" dirty="0" smtClean="0"/>
              <a:t>Floodplain Management</a:t>
            </a:r>
          </a:p>
          <a:p>
            <a:pPr lvl="2"/>
            <a:r>
              <a:rPr lang="en-US" b="1" dirty="0" smtClean="0"/>
              <a:t>Transportation Planning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Economic Development</a:t>
            </a:r>
          </a:p>
          <a:p>
            <a:pPr lvl="2"/>
            <a:r>
              <a:rPr lang="en-US" b="1" dirty="0" smtClean="0"/>
              <a:t>State/Federal Grants</a:t>
            </a:r>
          </a:p>
          <a:p>
            <a:pPr lvl="2"/>
            <a:r>
              <a:rPr lang="en-US" b="1" dirty="0" smtClean="0"/>
              <a:t>Parks and Recreation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Public Safety</a:t>
            </a:r>
          </a:p>
          <a:p>
            <a:pPr lvl="2"/>
            <a:r>
              <a:rPr lang="en-US" b="1" dirty="0" smtClean="0"/>
              <a:t>Shelters</a:t>
            </a:r>
          </a:p>
          <a:p>
            <a:pPr lvl="2"/>
            <a:r>
              <a:rPr lang="en-US" b="1" dirty="0" smtClean="0"/>
              <a:t>Evaluating Access</a:t>
            </a:r>
          </a:p>
          <a:p>
            <a:pPr lvl="2"/>
            <a:r>
              <a:rPr lang="en-US" b="1" dirty="0" smtClean="0"/>
              <a:t>Emergency Preparedness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Service Delivery Analysis</a:t>
            </a:r>
            <a:endParaRPr lang="en-US" b="1" dirty="0">
              <a:solidFill>
                <a:schemeClr val="tx1"/>
              </a:solidFill>
            </a:endParaRPr>
          </a:p>
          <a:p>
            <a:pPr lvl="2"/>
            <a:r>
              <a:rPr lang="en-US" b="1" dirty="0"/>
              <a:t>Education and </a:t>
            </a:r>
            <a:r>
              <a:rPr lang="en-US" b="1" dirty="0" smtClean="0"/>
              <a:t>Schools</a:t>
            </a:r>
            <a:endParaRPr lang="en-US" b="1" dirty="0"/>
          </a:p>
          <a:p>
            <a:pPr lvl="2"/>
            <a:r>
              <a:rPr lang="en-US" b="1" dirty="0"/>
              <a:t>Utilities </a:t>
            </a:r>
            <a:endParaRPr lang="en-US" b="1" dirty="0" smtClean="0"/>
          </a:p>
          <a:p>
            <a:pPr marL="458787" lvl="3" indent="-285750">
              <a:spcBef>
                <a:spcPts val="1200"/>
              </a:spcBef>
              <a:buClr>
                <a:schemeClr val="accent5"/>
              </a:buClr>
            </a:pPr>
            <a:endParaRPr lang="en-US" dirty="0">
              <a:solidFill>
                <a:schemeClr val="tx1">
                  <a:lumMod val="9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76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257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Regionalized local review – 2 Phases</a:t>
            </a:r>
          </a:p>
          <a:p>
            <a:pPr marL="685800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600" b="1" dirty="0" smtClean="0"/>
              <a:t>Community Anchor Points</a:t>
            </a:r>
          </a:p>
          <a:p>
            <a:pPr marL="685800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600" b="1" dirty="0" smtClean="0"/>
              <a:t>Structures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b="1" u="sng" dirty="0" smtClean="0">
                <a:solidFill>
                  <a:schemeClr val="tx1"/>
                </a:solidFill>
              </a:rPr>
              <a:t>Elements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Parallel roles – transportation plans, homeland security plans, economic development plans, etc. (multipurpose)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Targeted layers and attributes derived from ARRA broadband requirements, local review, and homeland security input. </a:t>
            </a:r>
            <a:endParaRPr lang="en-US" sz="2400" b="1" dirty="0"/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Incentives – data, standards, tools.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Tie-in with </a:t>
            </a:r>
            <a:r>
              <a:rPr lang="en-US" sz="2400" b="1" dirty="0" err="1" smtClean="0"/>
              <a:t>FirstNet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/>
              <a:t>development. 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Foundation of existing RTPT relationships and data development partnering from prior FGDC, CAP and USGS Partnership grants.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 lvl="1">
              <a:lnSpc>
                <a:spcPct val="90000"/>
              </a:lnSpc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0897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10574" cy="914400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chemeClr val="tx1">
                    <a:lumMod val="95000"/>
                  </a:schemeClr>
                </a:solidFill>
              </a:rPr>
              <a:t>Standards</a:t>
            </a:r>
            <a:endParaRPr lang="en-US" sz="6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914400"/>
            <a:ext cx="7848600" cy="5715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2000" b="1" dirty="0" smtClean="0">
              <a:solidFill>
                <a:srgbClr val="4D5B6B">
                  <a:lumMod val="95000"/>
                </a:srgbClr>
              </a:solidFill>
            </a:endParaRPr>
          </a:p>
          <a:p>
            <a:pPr lvl="0"/>
            <a:r>
              <a:rPr lang="en-US" b="1" dirty="0" smtClean="0">
                <a:solidFill>
                  <a:srgbClr val="4D5B6B">
                    <a:lumMod val="95000"/>
                  </a:srgbClr>
                </a:solidFill>
              </a:rPr>
              <a:t>What was labeled?</a:t>
            </a:r>
            <a:endParaRPr lang="en-US" b="1" dirty="0">
              <a:solidFill>
                <a:srgbClr val="4D5B6B">
                  <a:lumMod val="95000"/>
                </a:srgbClr>
              </a:solidFill>
            </a:endParaRPr>
          </a:p>
          <a:p>
            <a:pPr lvl="1"/>
            <a:r>
              <a:rPr lang="en-US" sz="2000" b="1" dirty="0" smtClean="0">
                <a:solidFill>
                  <a:srgbClr val="4D5B6B">
                    <a:lumMod val="95000"/>
                  </a:srgbClr>
                </a:solidFill>
              </a:rPr>
              <a:t>Man made buildings</a:t>
            </a:r>
          </a:p>
          <a:p>
            <a:pPr lvl="1"/>
            <a:r>
              <a:rPr lang="en-US" sz="2000" b="1" dirty="0" smtClean="0">
                <a:solidFill>
                  <a:srgbClr val="4D5B6B">
                    <a:lumMod val="95000"/>
                  </a:srgbClr>
                </a:solidFill>
              </a:rPr>
              <a:t>Boat docks with a roof</a:t>
            </a:r>
            <a:endParaRPr lang="en-US" sz="2000" b="1" dirty="0">
              <a:solidFill>
                <a:srgbClr val="4D5B6B">
                  <a:lumMod val="95000"/>
                </a:srgbClr>
              </a:solidFill>
            </a:endParaRPr>
          </a:p>
          <a:p>
            <a:pPr lvl="1"/>
            <a:r>
              <a:rPr lang="en-US" sz="2000" b="1" dirty="0">
                <a:solidFill>
                  <a:srgbClr val="4D5B6B">
                    <a:lumMod val="95000"/>
                  </a:srgbClr>
                </a:solidFill>
              </a:rPr>
              <a:t>Buildings under construction</a:t>
            </a:r>
            <a:endParaRPr lang="en-US" sz="1200" b="1" dirty="0">
              <a:solidFill>
                <a:srgbClr val="4D5B6B">
                  <a:lumMod val="95000"/>
                </a:srgbClr>
              </a:solidFill>
            </a:endParaRPr>
          </a:p>
          <a:p>
            <a:pPr lvl="1"/>
            <a:r>
              <a:rPr lang="en-US" sz="2000" b="1" dirty="0" smtClean="0">
                <a:solidFill>
                  <a:srgbClr val="4D5B6B">
                    <a:lumMod val="95000"/>
                  </a:srgbClr>
                </a:solidFill>
              </a:rPr>
              <a:t>Silos, sheds, farm buildings, small outbuildings</a:t>
            </a:r>
          </a:p>
          <a:p>
            <a:pPr lvl="1"/>
            <a:r>
              <a:rPr lang="en-US" sz="2000" b="1" dirty="0">
                <a:solidFill>
                  <a:srgbClr val="4D5B6B">
                    <a:lumMod val="95000"/>
                  </a:srgbClr>
                </a:solidFill>
              </a:rPr>
              <a:t>School busses, RV’s, </a:t>
            </a:r>
            <a:r>
              <a:rPr lang="en-US" sz="2000" b="1" dirty="0" smtClean="0">
                <a:solidFill>
                  <a:srgbClr val="4D5B6B">
                    <a:lumMod val="95000"/>
                  </a:srgbClr>
                </a:solidFill>
              </a:rPr>
              <a:t>and trailers </a:t>
            </a:r>
            <a:r>
              <a:rPr lang="en-US" sz="2000" b="1" dirty="0">
                <a:solidFill>
                  <a:srgbClr val="4D5B6B">
                    <a:lumMod val="95000"/>
                  </a:srgbClr>
                </a:solidFill>
              </a:rPr>
              <a:t>on personal property</a:t>
            </a:r>
          </a:p>
          <a:p>
            <a:pPr lvl="1"/>
            <a:endParaRPr lang="en-US" sz="2000" b="1" dirty="0" smtClean="0">
              <a:solidFill>
                <a:srgbClr val="4D5B6B">
                  <a:lumMod val="95000"/>
                </a:srgbClr>
              </a:solidFill>
            </a:endParaRPr>
          </a:p>
          <a:p>
            <a:pPr lvl="0"/>
            <a:r>
              <a:rPr lang="en-US" b="1" dirty="0" smtClean="0">
                <a:solidFill>
                  <a:srgbClr val="4D5B6B">
                    <a:lumMod val="95000"/>
                  </a:srgbClr>
                </a:solidFill>
              </a:rPr>
              <a:t>What wasn’t labeled?</a:t>
            </a:r>
            <a:endParaRPr lang="en-US" b="1" dirty="0">
              <a:solidFill>
                <a:srgbClr val="4D5B6B">
                  <a:lumMod val="95000"/>
                </a:srgbClr>
              </a:solidFill>
            </a:endParaRPr>
          </a:p>
          <a:p>
            <a:pPr lvl="1"/>
            <a:r>
              <a:rPr lang="en-US" sz="2000" b="1" dirty="0" smtClean="0">
                <a:solidFill>
                  <a:srgbClr val="4D5B6B">
                    <a:lumMod val="95000"/>
                  </a:srgbClr>
                </a:solidFill>
              </a:rPr>
              <a:t>Water towers</a:t>
            </a:r>
            <a:endParaRPr lang="en-US" sz="2000" b="1" dirty="0">
              <a:solidFill>
                <a:srgbClr val="4D5B6B">
                  <a:lumMod val="95000"/>
                </a:srgbClr>
              </a:solidFill>
            </a:endParaRPr>
          </a:p>
          <a:p>
            <a:pPr lvl="1"/>
            <a:r>
              <a:rPr lang="en-US" sz="2000" b="1" dirty="0" smtClean="0">
                <a:solidFill>
                  <a:srgbClr val="4D5B6B">
                    <a:lumMod val="95000"/>
                  </a:srgbClr>
                </a:solidFill>
              </a:rPr>
              <a:t>Bridges</a:t>
            </a:r>
          </a:p>
          <a:p>
            <a:pPr lvl="1"/>
            <a:r>
              <a:rPr lang="en-US" sz="2000" b="1" dirty="0" smtClean="0">
                <a:solidFill>
                  <a:srgbClr val="4D5B6B">
                    <a:lumMod val="95000"/>
                  </a:srgbClr>
                </a:solidFill>
              </a:rPr>
              <a:t>Docks without a roof</a:t>
            </a:r>
          </a:p>
          <a:p>
            <a:pPr lvl="1"/>
            <a:r>
              <a:rPr lang="en-US" sz="2000" b="1" dirty="0" smtClean="0">
                <a:solidFill>
                  <a:srgbClr val="4D5B6B">
                    <a:lumMod val="95000"/>
                  </a:srgbClr>
                </a:solidFill>
              </a:rPr>
              <a:t>Communication towers</a:t>
            </a:r>
          </a:p>
          <a:p>
            <a:pPr lvl="1"/>
            <a:r>
              <a:rPr lang="en-US" sz="2000" b="1" dirty="0" smtClean="0">
                <a:solidFill>
                  <a:srgbClr val="4D5B6B">
                    <a:lumMod val="95000"/>
                  </a:srgbClr>
                </a:solidFill>
              </a:rPr>
              <a:t>School busses, RV’s, and trailers in parking lots</a:t>
            </a:r>
          </a:p>
          <a:p>
            <a:pPr lvl="1"/>
            <a:endParaRPr lang="en-US" sz="2400" b="1" dirty="0">
              <a:solidFill>
                <a:srgbClr val="4D5B6B">
                  <a:lumMod val="95000"/>
                </a:srgbClr>
              </a:solidFill>
            </a:endParaRPr>
          </a:p>
          <a:p>
            <a:pPr lvl="1"/>
            <a:endParaRPr lang="en-US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6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10574" cy="914400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chemeClr val="tx1">
                    <a:lumMod val="95000"/>
                  </a:schemeClr>
                </a:solidFill>
              </a:rPr>
              <a:t>Methods</a:t>
            </a:r>
            <a:endParaRPr lang="en-US" sz="6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914400"/>
            <a:ext cx="7848600" cy="5715000"/>
          </a:xfrm>
        </p:spPr>
        <p:txBody>
          <a:bodyPr>
            <a:normAutofit fontScale="55000" lnSpcReduction="20000"/>
          </a:bodyPr>
          <a:lstStyle/>
          <a:p>
            <a:r>
              <a:rPr lang="en-US" sz="3800" b="1" dirty="0" smtClean="0">
                <a:solidFill>
                  <a:schemeClr val="tx1">
                    <a:lumMod val="95000"/>
                  </a:schemeClr>
                </a:solidFill>
              </a:rPr>
              <a:t>Schema</a:t>
            </a:r>
            <a:endParaRPr lang="en-US" sz="3800" b="1" dirty="0">
              <a:solidFill>
                <a:schemeClr val="tx1">
                  <a:lumMod val="95000"/>
                </a:schemeClr>
              </a:solidFill>
            </a:endParaRPr>
          </a:p>
          <a:p>
            <a:pPr lvl="1"/>
            <a:r>
              <a:rPr lang="en-US" sz="2900" b="1" dirty="0" smtClean="0">
                <a:solidFill>
                  <a:schemeClr val="tx1">
                    <a:lumMod val="95000"/>
                  </a:schemeClr>
                </a:solidFill>
              </a:rPr>
              <a:t>Developed during the New Madrid Seismic Zone Structures Project</a:t>
            </a:r>
          </a:p>
          <a:p>
            <a:pPr lvl="1"/>
            <a:r>
              <a:rPr lang="en-US" sz="2900" b="1" dirty="0" smtClean="0">
                <a:solidFill>
                  <a:schemeClr val="tx1">
                    <a:lumMod val="95000"/>
                  </a:schemeClr>
                </a:solidFill>
              </a:rPr>
              <a:t>USGS </a:t>
            </a:r>
            <a:r>
              <a:rPr lang="en-US" sz="2900" b="1" dirty="0">
                <a:solidFill>
                  <a:schemeClr val="tx1">
                    <a:lumMod val="95000"/>
                  </a:schemeClr>
                </a:solidFill>
              </a:rPr>
              <a:t>Classification </a:t>
            </a:r>
            <a:r>
              <a:rPr lang="en-US" sz="2900" b="1" dirty="0" smtClean="0">
                <a:solidFill>
                  <a:schemeClr val="tx1">
                    <a:lumMod val="95000"/>
                  </a:schemeClr>
                </a:solidFill>
              </a:rPr>
              <a:t>System</a:t>
            </a:r>
          </a:p>
          <a:p>
            <a:pPr lvl="1"/>
            <a:r>
              <a:rPr lang="en-US" sz="2900" b="1" dirty="0" smtClean="0">
                <a:solidFill>
                  <a:schemeClr val="tx1">
                    <a:lumMod val="95000"/>
                  </a:schemeClr>
                </a:solidFill>
              </a:rPr>
              <a:t>1 </a:t>
            </a:r>
            <a:r>
              <a:rPr lang="en-US" sz="2900" b="1" dirty="0">
                <a:solidFill>
                  <a:schemeClr val="tx1">
                    <a:lumMod val="95000"/>
                  </a:schemeClr>
                </a:solidFill>
              </a:rPr>
              <a:t>Point per </a:t>
            </a:r>
            <a:r>
              <a:rPr lang="en-US" sz="2900" b="1" dirty="0" smtClean="0">
                <a:solidFill>
                  <a:schemeClr val="tx1">
                    <a:lumMod val="95000"/>
                  </a:schemeClr>
                </a:solidFill>
              </a:rPr>
              <a:t>building (centered)</a:t>
            </a:r>
          </a:p>
          <a:p>
            <a:pPr lvl="1"/>
            <a:r>
              <a:rPr lang="en-US" sz="2900" b="1" dirty="0" smtClean="0">
                <a:solidFill>
                  <a:schemeClr val="tx1">
                    <a:lumMod val="95000"/>
                  </a:schemeClr>
                </a:solidFill>
              </a:rPr>
              <a:t>Building Footprints -  </a:t>
            </a:r>
            <a:r>
              <a:rPr lang="en-US" sz="2900" b="1" dirty="0">
                <a:solidFill>
                  <a:schemeClr val="tx1">
                    <a:lumMod val="95000"/>
                  </a:schemeClr>
                </a:solidFill>
              </a:rPr>
              <a:t>O</a:t>
            </a:r>
            <a:r>
              <a:rPr lang="en-US" sz="2900" b="1" dirty="0" smtClean="0">
                <a:solidFill>
                  <a:schemeClr val="tx1">
                    <a:lumMod val="95000"/>
                  </a:schemeClr>
                </a:solidFill>
              </a:rPr>
              <a:t>utline </a:t>
            </a:r>
            <a:r>
              <a:rPr lang="en-US" sz="2900" b="1" dirty="0">
                <a:solidFill>
                  <a:schemeClr val="tx1">
                    <a:lumMod val="95000"/>
                  </a:schemeClr>
                </a:solidFill>
              </a:rPr>
              <a:t>traced </a:t>
            </a:r>
            <a:r>
              <a:rPr lang="en-US" sz="2900" b="1" dirty="0" smtClean="0">
                <a:solidFill>
                  <a:schemeClr val="tx1">
                    <a:lumMod val="95000"/>
                  </a:schemeClr>
                </a:solidFill>
              </a:rPr>
              <a:t>around </a:t>
            </a:r>
            <a:r>
              <a:rPr lang="en-US" sz="2900" b="1" dirty="0">
                <a:solidFill>
                  <a:schemeClr val="tx1">
                    <a:lumMod val="95000"/>
                  </a:schemeClr>
                </a:solidFill>
              </a:rPr>
              <a:t>b</a:t>
            </a:r>
            <a:r>
              <a:rPr lang="en-US" sz="2900" b="1" dirty="0" smtClean="0">
                <a:solidFill>
                  <a:schemeClr val="tx1">
                    <a:lumMod val="95000"/>
                  </a:schemeClr>
                </a:solidFill>
              </a:rPr>
              <a:t>uilding for polygons</a:t>
            </a:r>
          </a:p>
          <a:p>
            <a:pPr lvl="0"/>
            <a:endParaRPr lang="en-US" sz="3800" b="1" dirty="0" smtClean="0">
              <a:solidFill>
                <a:srgbClr val="4D5B6B">
                  <a:lumMod val="95000"/>
                </a:srgbClr>
              </a:solidFill>
            </a:endParaRPr>
          </a:p>
          <a:p>
            <a:pPr lvl="0"/>
            <a:r>
              <a:rPr lang="en-US" sz="3800" b="1" dirty="0" smtClean="0">
                <a:solidFill>
                  <a:srgbClr val="4D5B6B">
                    <a:lumMod val="95000"/>
                  </a:srgbClr>
                </a:solidFill>
              </a:rPr>
              <a:t>Scale</a:t>
            </a:r>
            <a:endParaRPr lang="en-US" sz="3800" b="1" dirty="0">
              <a:solidFill>
                <a:srgbClr val="4D5B6B">
                  <a:lumMod val="95000"/>
                </a:srgbClr>
              </a:solidFill>
            </a:endParaRPr>
          </a:p>
          <a:p>
            <a:pPr lvl="1"/>
            <a:r>
              <a:rPr lang="en-US" sz="2900" b="1" dirty="0">
                <a:solidFill>
                  <a:srgbClr val="4D5B6B">
                    <a:lumMod val="95000"/>
                  </a:srgbClr>
                </a:solidFill>
              </a:rPr>
              <a:t>Extraction of points at a 1:2000 </a:t>
            </a:r>
          </a:p>
          <a:p>
            <a:pPr lvl="1"/>
            <a:r>
              <a:rPr lang="en-US" sz="2900" b="1" dirty="0">
                <a:solidFill>
                  <a:srgbClr val="4D5B6B">
                    <a:lumMod val="95000"/>
                  </a:srgbClr>
                </a:solidFill>
              </a:rPr>
              <a:t>Extraction of polygons when buildings are 1 inch on screen at a 1:2000 </a:t>
            </a:r>
          </a:p>
          <a:p>
            <a:pPr lvl="1"/>
            <a:r>
              <a:rPr lang="en-US" sz="2900" b="1" dirty="0" smtClean="0">
                <a:solidFill>
                  <a:srgbClr val="4D5B6B">
                    <a:lumMod val="95000"/>
                  </a:srgbClr>
                </a:solidFill>
              </a:rPr>
              <a:t>All corrections are done at a 1:2000 </a:t>
            </a:r>
          </a:p>
          <a:p>
            <a:pPr lvl="0"/>
            <a:endParaRPr lang="en-US" sz="3800" b="1" dirty="0" smtClean="0">
              <a:solidFill>
                <a:srgbClr val="4D5B6B">
                  <a:lumMod val="95000"/>
                </a:srgbClr>
              </a:solidFill>
            </a:endParaRPr>
          </a:p>
          <a:p>
            <a:pPr lvl="0"/>
            <a:r>
              <a:rPr lang="en-US" sz="3800" b="1" dirty="0" smtClean="0">
                <a:solidFill>
                  <a:srgbClr val="4D5B6B">
                    <a:lumMod val="95000"/>
                  </a:srgbClr>
                </a:solidFill>
              </a:rPr>
              <a:t>U.S</a:t>
            </a:r>
            <a:r>
              <a:rPr lang="en-US" sz="3800" b="1" dirty="0">
                <a:solidFill>
                  <a:srgbClr val="4D5B6B">
                    <a:lumMod val="95000"/>
                  </a:srgbClr>
                </a:solidFill>
              </a:rPr>
              <a:t>. National Grid coordinates, Lat. + Long.</a:t>
            </a:r>
            <a:r>
              <a:rPr lang="en-US" sz="3800" b="1" u="sng" dirty="0">
                <a:solidFill>
                  <a:srgbClr val="4D5B6B">
                    <a:lumMod val="95000"/>
                  </a:srgbClr>
                </a:solidFill>
              </a:rPr>
              <a:t> </a:t>
            </a:r>
          </a:p>
          <a:p>
            <a:pPr lvl="1"/>
            <a:endParaRPr lang="en-US" sz="2900" b="1" dirty="0" smtClean="0">
              <a:solidFill>
                <a:srgbClr val="4D5B6B">
                  <a:lumMod val="95000"/>
                </a:srgbClr>
              </a:solidFill>
            </a:endParaRPr>
          </a:p>
          <a:p>
            <a:pPr lvl="0"/>
            <a:r>
              <a:rPr lang="en-US" sz="3800" b="1" dirty="0" smtClean="0">
                <a:solidFill>
                  <a:srgbClr val="4D5B6B">
                    <a:lumMod val="95000"/>
                  </a:srgbClr>
                </a:solidFill>
              </a:rPr>
              <a:t>Imagery</a:t>
            </a:r>
            <a:endParaRPr lang="en-US" sz="3800" b="1" dirty="0">
              <a:solidFill>
                <a:srgbClr val="4D5B6B">
                  <a:lumMod val="95000"/>
                </a:srgbClr>
              </a:solidFill>
            </a:endParaRPr>
          </a:p>
          <a:p>
            <a:pPr lvl="1"/>
            <a:r>
              <a:rPr lang="en-US" sz="2900" b="1" dirty="0" smtClean="0">
                <a:solidFill>
                  <a:srgbClr val="4D5B6B">
                    <a:lumMod val="95000"/>
                  </a:srgbClr>
                </a:solidFill>
              </a:rPr>
              <a:t>First Pass = State </a:t>
            </a:r>
            <a:r>
              <a:rPr lang="en-US" sz="2900" b="1" dirty="0">
                <a:solidFill>
                  <a:srgbClr val="4D5B6B">
                    <a:lumMod val="95000"/>
                  </a:srgbClr>
                </a:solidFill>
              </a:rPr>
              <a:t>2ft Imagery from MSDIS </a:t>
            </a:r>
          </a:p>
          <a:p>
            <a:pPr lvl="2"/>
            <a:r>
              <a:rPr lang="en-US" sz="2900" b="1" dirty="0">
                <a:solidFill>
                  <a:srgbClr val="4D5B6B">
                    <a:lumMod val="95000"/>
                  </a:srgbClr>
                </a:solidFill>
              </a:rPr>
              <a:t>2007-2008 data</a:t>
            </a:r>
          </a:p>
          <a:p>
            <a:pPr lvl="1"/>
            <a:r>
              <a:rPr lang="en-US" sz="2900" b="1" dirty="0" smtClean="0">
                <a:solidFill>
                  <a:srgbClr val="4D5B6B">
                    <a:lumMod val="95000"/>
                  </a:srgbClr>
                </a:solidFill>
              </a:rPr>
              <a:t>Review = ESRI </a:t>
            </a:r>
            <a:r>
              <a:rPr lang="en-US" sz="2900" b="1" dirty="0" err="1" smtClean="0">
                <a:solidFill>
                  <a:srgbClr val="4D5B6B">
                    <a:lumMod val="95000"/>
                  </a:srgbClr>
                </a:solidFill>
              </a:rPr>
              <a:t>Basemap</a:t>
            </a:r>
            <a:r>
              <a:rPr lang="en-US" sz="2900" b="1" dirty="0" smtClean="0">
                <a:solidFill>
                  <a:srgbClr val="4D5B6B">
                    <a:lumMod val="95000"/>
                  </a:srgbClr>
                </a:solidFill>
              </a:rPr>
              <a:t> &amp; NAIP2012</a:t>
            </a:r>
            <a:endParaRPr lang="en-US" sz="2900" b="1" dirty="0">
              <a:solidFill>
                <a:srgbClr val="4D5B6B">
                  <a:lumMod val="95000"/>
                </a:srgbClr>
              </a:solidFill>
            </a:endParaRPr>
          </a:p>
          <a:p>
            <a:pPr lvl="2"/>
            <a:r>
              <a:rPr lang="en-US" sz="2900" b="1" dirty="0">
                <a:solidFill>
                  <a:srgbClr val="4D5B6B">
                    <a:lumMod val="95000"/>
                  </a:srgbClr>
                </a:solidFill>
              </a:rPr>
              <a:t>More current/sharper images</a:t>
            </a:r>
          </a:p>
          <a:p>
            <a:pPr lvl="2"/>
            <a:r>
              <a:rPr lang="en-US" sz="2900" b="1" dirty="0" smtClean="0">
                <a:solidFill>
                  <a:srgbClr val="4D5B6B">
                    <a:lumMod val="95000"/>
                  </a:srgbClr>
                </a:solidFill>
              </a:rPr>
              <a:t>More </a:t>
            </a:r>
            <a:r>
              <a:rPr lang="en-US" sz="2900" b="1" dirty="0">
                <a:solidFill>
                  <a:srgbClr val="4D5B6B">
                    <a:lumMod val="95000"/>
                  </a:srgbClr>
                </a:solidFill>
              </a:rPr>
              <a:t>detailed data added </a:t>
            </a:r>
          </a:p>
          <a:p>
            <a:pPr lvl="1"/>
            <a:endParaRPr lang="en-US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7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200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>
                <a:solidFill>
                  <a:schemeClr val="tx1"/>
                </a:solidFill>
              </a:rPr>
              <a:t>Review Process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700" dirty="0" smtClean="0">
                <a:ln w="12700">
                  <a:noFill/>
                </a:ln>
                <a:solidFill>
                  <a:schemeClr val="tx1"/>
                </a:solidFill>
              </a:rPr>
              <a:t>Checked </a:t>
            </a:r>
            <a:r>
              <a:rPr lang="en-US" sz="2700" dirty="0">
                <a:ln w="12700">
                  <a:noFill/>
                </a:ln>
                <a:solidFill>
                  <a:schemeClr val="tx1"/>
                </a:solidFill>
              </a:rPr>
              <a:t>completed county using </a:t>
            </a:r>
            <a:r>
              <a:rPr lang="en-US" sz="2700" dirty="0" smtClean="0">
                <a:ln w="12700">
                  <a:noFill/>
                </a:ln>
                <a:solidFill>
                  <a:schemeClr val="tx1"/>
                </a:solidFill>
              </a:rPr>
              <a:t>NAIP 2012 imagery.</a:t>
            </a:r>
            <a:r>
              <a:rPr lang="en-US" sz="2700" dirty="0">
                <a:ln w="12700">
                  <a:noFill/>
                </a:ln>
                <a:solidFill>
                  <a:schemeClr val="tx1"/>
                </a:solidFill>
              </a:rPr>
              <a:t/>
            </a:r>
            <a:br>
              <a:rPr lang="en-US" sz="2700" dirty="0">
                <a:ln w="12700">
                  <a:noFill/>
                </a:ln>
                <a:solidFill>
                  <a:schemeClr val="tx1"/>
                </a:solidFill>
              </a:rPr>
            </a:br>
            <a:r>
              <a:rPr lang="en-US" sz="2700" dirty="0">
                <a:ln w="12700">
                  <a:noFill/>
                </a:ln>
                <a:solidFill>
                  <a:schemeClr val="tx1"/>
                </a:solidFill>
              </a:rPr>
              <a:t>If structure is not in 2008 imagery </a:t>
            </a:r>
            <a:r>
              <a:rPr lang="en-US" sz="2700" dirty="0" smtClean="0">
                <a:ln w="12700">
                  <a:noFill/>
                </a:ln>
                <a:solidFill>
                  <a:schemeClr val="tx1"/>
                </a:solidFill>
              </a:rPr>
              <a:t>but </a:t>
            </a:r>
            <a:r>
              <a:rPr lang="en-US" sz="2700" dirty="0">
                <a:ln w="12700">
                  <a:noFill/>
                </a:ln>
                <a:solidFill>
                  <a:schemeClr val="tx1"/>
                </a:solidFill>
              </a:rPr>
              <a:t>is in </a:t>
            </a:r>
            <a:r>
              <a:rPr lang="en-US" sz="2700" dirty="0" smtClean="0">
                <a:ln w="12700">
                  <a:noFill/>
                </a:ln>
                <a:solidFill>
                  <a:schemeClr val="tx1"/>
                </a:solidFill>
              </a:rPr>
              <a:t>2012 imagery, add date to </a:t>
            </a:r>
            <a:r>
              <a:rPr lang="en-US" sz="2700" dirty="0">
                <a:ln w="12700">
                  <a:noFill/>
                </a:ln>
                <a:solidFill>
                  <a:schemeClr val="tx1"/>
                </a:solidFill>
              </a:rPr>
              <a:t>PT_DATE </a:t>
            </a:r>
            <a:r>
              <a:rPr lang="en-US" sz="2700" dirty="0" smtClean="0">
                <a:ln w="12700">
                  <a:noFill/>
                </a:ln>
                <a:solidFill>
                  <a:schemeClr val="tx1"/>
                </a:solidFill>
              </a:rPr>
              <a:t>field. If </a:t>
            </a:r>
            <a:r>
              <a:rPr lang="en-US" sz="2700" dirty="0">
                <a:ln w="12700">
                  <a:noFill/>
                </a:ln>
                <a:solidFill>
                  <a:schemeClr val="tx1"/>
                </a:solidFill>
              </a:rPr>
              <a:t>structure is not in </a:t>
            </a:r>
            <a:r>
              <a:rPr lang="en-US" sz="2700" dirty="0" smtClean="0">
                <a:ln w="12700">
                  <a:noFill/>
                </a:ln>
                <a:solidFill>
                  <a:schemeClr val="tx1"/>
                </a:solidFill>
              </a:rPr>
              <a:t>2012 but </a:t>
            </a:r>
            <a:r>
              <a:rPr lang="en-US" sz="2700" dirty="0">
                <a:ln w="12700">
                  <a:noFill/>
                </a:ln>
                <a:solidFill>
                  <a:schemeClr val="tx1"/>
                </a:solidFill>
              </a:rPr>
              <a:t>is in 2008, put 2008 </a:t>
            </a:r>
            <a:r>
              <a:rPr lang="en-US" sz="2700" dirty="0" smtClean="0">
                <a:ln w="12700">
                  <a:noFill/>
                </a:ln>
                <a:solidFill>
                  <a:schemeClr val="tx1"/>
                </a:solidFill>
              </a:rPr>
              <a:t>in </a:t>
            </a:r>
            <a:r>
              <a:rPr lang="en-US" sz="2700" dirty="0">
                <a:ln w="12700">
                  <a:noFill/>
                </a:ln>
                <a:solidFill>
                  <a:schemeClr val="tx1"/>
                </a:solidFill>
              </a:rPr>
              <a:t>PT_DATE field. </a:t>
            </a:r>
            <a:r>
              <a:rPr lang="en-US" sz="2700" dirty="0" smtClean="0">
                <a:ln w="12700">
                  <a:noFill/>
                </a:ln>
                <a:solidFill>
                  <a:schemeClr val="tx1"/>
                </a:solidFill>
              </a:rPr>
              <a:t>If the building appears in both sets of imagery there will be no date in the PT_DATE field.</a:t>
            </a:r>
            <a:endParaRPr lang="en-US" sz="2700" dirty="0">
              <a:ln w="12700">
                <a:noFill/>
              </a:ln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733800"/>
            <a:ext cx="4347210" cy="2667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33800"/>
            <a:ext cx="3810000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199" y="3232666"/>
            <a:ext cx="146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 Imagery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39900" y="3232666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NAIP 2012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346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10574" cy="914400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chemeClr val="tx1">
                    <a:lumMod val="95000"/>
                  </a:schemeClr>
                </a:solidFill>
              </a:rPr>
              <a:t>Your Local Data</a:t>
            </a:r>
            <a:endParaRPr lang="en-US" sz="6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914400"/>
            <a:ext cx="7848600" cy="5715000"/>
          </a:xfrm>
        </p:spPr>
        <p:txBody>
          <a:bodyPr>
            <a:normAutofit/>
          </a:bodyPr>
          <a:lstStyle/>
          <a:p>
            <a:pPr lvl="1"/>
            <a:r>
              <a:rPr lang="en-US" sz="2400" b="1" dirty="0" smtClean="0">
                <a:solidFill>
                  <a:schemeClr val="tx1">
                    <a:lumMod val="95000"/>
                  </a:schemeClr>
                </a:solidFill>
              </a:rPr>
              <a:t>Integrated into dataset</a:t>
            </a:r>
          </a:p>
          <a:p>
            <a:pPr lvl="1"/>
            <a:r>
              <a:rPr lang="en-US" sz="2400" b="1" dirty="0" smtClean="0">
                <a:solidFill>
                  <a:schemeClr val="tx1">
                    <a:lumMod val="95000"/>
                  </a:schemeClr>
                </a:solidFill>
              </a:rPr>
              <a:t>Attributed with USGS classification</a:t>
            </a:r>
          </a:p>
          <a:p>
            <a:pPr lvl="1"/>
            <a:r>
              <a:rPr lang="en-US" sz="2400" b="1" dirty="0" smtClean="0">
                <a:solidFill>
                  <a:schemeClr val="tx1">
                    <a:lumMod val="95000"/>
                  </a:schemeClr>
                </a:solidFill>
              </a:rPr>
              <a:t>Nothing edited or deleted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9800"/>
            <a:ext cx="8337758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9313" y="5601805"/>
            <a:ext cx="3230308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Data Provided by MARC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56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239000" cy="1143000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Current dataset integrated with MARC data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800"/>
            <a:ext cx="8153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13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505824" cy="9144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</a:schemeClr>
                </a:solidFill>
              </a:rPr>
              <a:t>Project </a:t>
            </a:r>
            <a:r>
              <a:rPr lang="en-US" sz="5400" b="1" dirty="0" smtClean="0">
                <a:solidFill>
                  <a:schemeClr val="tx1">
                    <a:lumMod val="95000"/>
                  </a:schemeClr>
                </a:solidFill>
              </a:rPr>
              <a:t>Background</a:t>
            </a:r>
            <a:endParaRPr lang="en-US" sz="5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001000" cy="4495800"/>
          </a:xfrm>
        </p:spPr>
        <p:txBody>
          <a:bodyPr>
            <a:normAutofit fontScale="77500" lnSpcReduction="20000"/>
          </a:bodyPr>
          <a:lstStyle/>
          <a:p>
            <a:r>
              <a:rPr lang="en-US" sz="4100" b="1" dirty="0" smtClean="0">
                <a:solidFill>
                  <a:schemeClr val="tx1">
                    <a:lumMod val="95000"/>
                  </a:schemeClr>
                </a:solidFill>
              </a:rPr>
              <a:t>Three </a:t>
            </a:r>
            <a:r>
              <a:rPr lang="en-US" sz="4100" b="1" dirty="0">
                <a:solidFill>
                  <a:schemeClr val="tx1">
                    <a:lumMod val="95000"/>
                  </a:schemeClr>
                </a:solidFill>
              </a:rPr>
              <a:t>previous project </a:t>
            </a:r>
            <a:r>
              <a:rPr lang="en-US" sz="4100" b="1" dirty="0" smtClean="0">
                <a:solidFill>
                  <a:schemeClr val="tx1">
                    <a:lumMod val="95000"/>
                  </a:schemeClr>
                </a:solidFill>
              </a:rPr>
              <a:t>iterations: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</a:rPr>
              <a:t>Two cooperatively funded 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</a:rPr>
              <a:t>by 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</a:rPr>
              <a:t>the FGDC/USGS 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</a:rPr>
              <a:t>Cooperative Agreement Program (CAP) 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</a:rPr>
              <a:t>funding and the Missouri Office of Homeland Security (New Madrid Seismic Zone)</a:t>
            </a:r>
          </a:p>
          <a:p>
            <a:pPr lvl="3"/>
            <a:r>
              <a:rPr lang="en-US" sz="3600" b="1" dirty="0">
                <a:solidFill>
                  <a:schemeClr val="tx1">
                    <a:lumMod val="95000"/>
                  </a:schemeClr>
                </a:solidFill>
              </a:rPr>
              <a:t>SEMO/Bootheel 2007-2008 </a:t>
            </a:r>
          </a:p>
          <a:p>
            <a:pPr lvl="3"/>
            <a:r>
              <a:rPr lang="en-US" sz="3600" b="1" dirty="0">
                <a:solidFill>
                  <a:schemeClr val="tx1">
                    <a:lumMod val="95000"/>
                  </a:schemeClr>
                </a:solidFill>
              </a:rPr>
              <a:t>Boonslick RPC 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</a:rPr>
              <a:t>2008-2009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</a:rPr>
              <a:t>Third 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</a:rPr>
              <a:t>funded by FGDC/USGS 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</a:rPr>
              <a:t>Partnership funding</a:t>
            </a:r>
          </a:p>
          <a:p>
            <a:pPr lvl="3">
              <a:buClr>
                <a:srgbClr val="4D5B6B"/>
              </a:buClr>
            </a:pPr>
            <a:r>
              <a:rPr lang="en-US" sz="3600" b="1" dirty="0" smtClean="0">
                <a:solidFill>
                  <a:srgbClr val="4D5B6B">
                    <a:lumMod val="95000"/>
                  </a:srgbClr>
                </a:solidFill>
              </a:rPr>
              <a:t>Mid-Missouri </a:t>
            </a:r>
            <a:r>
              <a:rPr lang="en-US" sz="3600" b="1" dirty="0">
                <a:solidFill>
                  <a:srgbClr val="4D5B6B">
                    <a:lumMod val="95000"/>
                  </a:srgbClr>
                </a:solidFill>
              </a:rPr>
              <a:t>2010-2011 </a:t>
            </a:r>
          </a:p>
          <a:p>
            <a:pPr marL="0" lvl="0" indent="0">
              <a:buNone/>
            </a:pPr>
            <a:r>
              <a:rPr lang="en-US" sz="2400" b="1" i="1" dirty="0" smtClean="0">
                <a:solidFill>
                  <a:srgbClr val="4D5B6B"/>
                </a:solidFill>
              </a:rPr>
              <a:t>   </a:t>
            </a:r>
          </a:p>
          <a:p>
            <a:pPr marL="0" lvl="0" indent="0">
              <a:buNone/>
            </a:pPr>
            <a:r>
              <a:rPr lang="en-US" sz="2400" b="1" i="1" dirty="0" smtClean="0">
                <a:solidFill>
                  <a:srgbClr val="4D5B6B"/>
                </a:solidFill>
              </a:rPr>
              <a:t> </a:t>
            </a:r>
            <a:endParaRPr lang="en-US" sz="4000" b="1" dirty="0">
              <a:solidFill>
                <a:srgbClr val="4D5B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8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9" y="1295400"/>
            <a:ext cx="8103429" cy="518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559622"/>
            <a:ext cx="7991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Buildings labeled according to your local data:</a:t>
            </a:r>
            <a:endParaRPr lang="en-US" sz="3200" b="1" dirty="0"/>
          </a:p>
        </p:txBody>
      </p:sp>
      <p:sp>
        <p:nvSpPr>
          <p:cNvPr id="8" name="Down Arrow 7"/>
          <p:cNvSpPr/>
          <p:nvPr/>
        </p:nvSpPr>
        <p:spPr>
          <a:xfrm>
            <a:off x="2319011" y="4288421"/>
            <a:ext cx="484632" cy="652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>
            <a:off x="3548849" y="5029200"/>
            <a:ext cx="1990115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point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75976" y="5360128"/>
            <a:ext cx="1149545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Your point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57400"/>
            <a:ext cx="8201386" cy="4517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59621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Some structures have more than one point: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219200"/>
            <a:ext cx="865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Some homes were also labeled as a Day Care by your data so they are both</a:t>
            </a:r>
          </a:p>
          <a:p>
            <a:r>
              <a:rPr lang="en-US" sz="2000" b="1" dirty="0" smtClean="0"/>
              <a:t>Single-Family </a:t>
            </a:r>
            <a:r>
              <a:rPr lang="en-US" sz="2000" b="1" dirty="0"/>
              <a:t>D</a:t>
            </a:r>
            <a:r>
              <a:rPr lang="en-US" sz="2000" b="1" dirty="0" smtClean="0"/>
              <a:t>welling and a Day </a:t>
            </a:r>
            <a:r>
              <a:rPr lang="en-US" sz="2000" b="1" dirty="0"/>
              <a:t>C</a:t>
            </a:r>
            <a:r>
              <a:rPr lang="en-US" sz="2000" b="1" dirty="0" smtClean="0"/>
              <a:t>are Facility in the new dataset.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7735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7" y="2763322"/>
            <a:ext cx="4059594" cy="3180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61" y="2763321"/>
            <a:ext cx="4481122" cy="3180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1" y="838200"/>
            <a:ext cx="7543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Imagery Differences</a:t>
            </a:r>
          </a:p>
          <a:p>
            <a:pPr algn="ctr"/>
            <a:r>
              <a:rPr lang="en-US" sz="2800" b="1" dirty="0"/>
              <a:t> </a:t>
            </a:r>
            <a:r>
              <a:rPr lang="en-US" sz="2800" b="1" dirty="0" smtClean="0"/>
              <a:t> </a:t>
            </a:r>
            <a:r>
              <a:rPr lang="en-US" sz="2400" b="1" dirty="0" smtClean="0"/>
              <a:t>-taken at different angles, points off center</a:t>
            </a:r>
          </a:p>
          <a:p>
            <a:pPr algn="ctr"/>
            <a:r>
              <a:rPr lang="en-US" sz="2400" b="1" dirty="0"/>
              <a:t> </a:t>
            </a:r>
            <a:r>
              <a:rPr lang="en-US" sz="2400" b="1" dirty="0" smtClean="0"/>
              <a:t>  -our data lines up with our 2008 imagery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3505200"/>
            <a:ext cx="149367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ESRI </a:t>
            </a:r>
            <a:r>
              <a:rPr lang="en-US" dirty="0" err="1" smtClean="0">
                <a:solidFill>
                  <a:srgbClr val="FFC000"/>
                </a:solidFill>
              </a:rPr>
              <a:t>Basemap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400" y="3505200"/>
            <a:ext cx="1314784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MSDIS 2008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286000" y="4711084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29400" y="472440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Deliverables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700" dirty="0">
              <a:ln w="12700">
                <a:noFill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3695700"/>
            <a:ext cx="8229600" cy="4191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7200" b="1" kern="1200" baseline="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Tx/>
              <a:buChar char="-"/>
            </a:pPr>
            <a:endParaRPr lang="en-US" sz="2700" dirty="0">
              <a:ln w="12700">
                <a:noFill/>
              </a:ln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ctr">
              <a:buFontTx/>
              <a:buChar char="-"/>
            </a:pPr>
            <a:endParaRPr lang="en-US" sz="2700" dirty="0" smtClean="0">
              <a:ln w="12700">
                <a:noFill/>
              </a:ln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ctr">
              <a:buFontTx/>
              <a:buChar char="-"/>
            </a:pPr>
            <a:endParaRPr lang="en-US" sz="2700" dirty="0">
              <a:ln w="12700">
                <a:noFill/>
              </a:ln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ctr">
              <a:buFontTx/>
              <a:buChar char="-"/>
            </a:pPr>
            <a:endParaRPr lang="en-US" sz="2700" dirty="0" smtClean="0">
              <a:ln w="12700">
                <a:noFill/>
              </a:ln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ctr">
              <a:buFontTx/>
              <a:buChar char="-"/>
            </a:pPr>
            <a:endParaRPr lang="en-US" sz="2700" dirty="0">
              <a:ln w="12700">
                <a:noFill/>
              </a:ln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ctr">
              <a:buFontTx/>
              <a:buChar char="-"/>
            </a:pPr>
            <a:endParaRPr lang="en-US" sz="2700" dirty="0" smtClean="0">
              <a:ln w="12700">
                <a:noFill/>
              </a:ln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ctr">
              <a:buFontTx/>
              <a:buChar char="-"/>
            </a:pPr>
            <a:endParaRPr lang="en-US" sz="2700" dirty="0">
              <a:ln w="12700">
                <a:noFill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1295400"/>
            <a:ext cx="605608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2000" b="1" dirty="0" smtClean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Tx/>
              <a:buChar char="-"/>
            </a:pPr>
            <a:endParaRPr lang="en-US" sz="20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Tx/>
              <a:buChar char="-"/>
            </a:pPr>
            <a:endParaRPr lang="en-US" sz="2000" b="1" dirty="0" smtClean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Mail us the thumb drive with the data</a:t>
            </a:r>
          </a:p>
          <a:p>
            <a:pPr marL="285750" indent="-285750">
              <a:buFontTx/>
              <a:buChar char="-"/>
            </a:pPr>
            <a:endParaRPr lang="en-US" sz="2000" b="1" dirty="0" smtClean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Structures data due 6 months from this training date</a:t>
            </a:r>
          </a:p>
          <a:p>
            <a:pPr marL="285750" indent="-285750">
              <a:buFontTx/>
              <a:buChar char="-"/>
            </a:pPr>
            <a:endParaRPr lang="en-US" sz="20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Improve dataset using local knowledge</a:t>
            </a:r>
          </a:p>
          <a:p>
            <a:pPr marL="742950" lvl="1" indent="-285750">
              <a:buFontTx/>
              <a:buChar char="-"/>
            </a:pPr>
            <a:endParaRPr lang="en-US" sz="20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1"/>
            <a:r>
              <a:rPr lang="en-US" sz="28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   </a:t>
            </a:r>
          </a:p>
          <a:p>
            <a:pPr lvl="1" algn="ctr"/>
            <a:r>
              <a:rPr lang="en-US" sz="2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u="sng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Make the data useful to you</a:t>
            </a:r>
          </a:p>
          <a:p>
            <a:pPr marL="742950" lvl="1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90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410574" cy="6248400"/>
          </a:xfrm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6600" b="1" dirty="0" smtClean="0">
                <a:solidFill>
                  <a:schemeClr val="tx1"/>
                </a:solidFill>
              </a:rPr>
              <a:t>Any Questions? </a:t>
            </a: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2400" dirty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  <a:t>Chris Stephens</a:t>
            </a:r>
            <a:r>
              <a:rPr lang="en-US" sz="2000" dirty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  <a:t/>
            </a:r>
            <a:br>
              <a:rPr lang="en-US" sz="2000" dirty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</a:br>
            <a:r>
              <a:rPr lang="en-US" sz="2000" dirty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  <a:t>Geographic Resources Center</a:t>
            </a:r>
            <a:br>
              <a:rPr lang="en-US" sz="2000" dirty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</a:br>
            <a:r>
              <a:rPr lang="en-US" sz="2000" dirty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  <a:t>Geographic Information System Technician</a:t>
            </a:r>
            <a:br>
              <a:rPr lang="en-US" sz="2000" dirty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</a:br>
            <a:r>
              <a:rPr lang="en-US" sz="2000" dirty="0" smtClean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  <a:hlinkClick r:id="rId2"/>
              </a:rPr>
              <a:t>Stephensca@missouri.edu</a:t>
            </a:r>
            <a:r>
              <a:rPr lang="en-US" sz="2000" dirty="0" smtClean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  <a:t/>
            </a:r>
            <a:br>
              <a:rPr lang="en-US" sz="2000" dirty="0" smtClean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</a:br>
            <a:r>
              <a:rPr lang="en-US" sz="2000" dirty="0" smtClean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  <a:t/>
            </a:r>
            <a:br>
              <a:rPr lang="en-US" sz="2000" dirty="0" smtClean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</a:br>
            <a:r>
              <a:rPr lang="en-US" sz="2400" dirty="0" smtClean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  <a:t>Lindlie </a:t>
            </a:r>
            <a:r>
              <a:rPr lang="en-US" sz="2400" dirty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  <a:t>Haithcoat</a:t>
            </a:r>
            <a:r>
              <a:rPr lang="en-US" sz="2000" dirty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  <a:t/>
            </a:r>
            <a:br>
              <a:rPr lang="en-US" sz="2000" dirty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</a:br>
            <a:r>
              <a:rPr lang="en-US" sz="2000" dirty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  <a:t>Geographic Resources Center</a:t>
            </a:r>
            <a:br>
              <a:rPr lang="en-US" sz="2000" dirty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</a:br>
            <a:r>
              <a:rPr lang="en-US" sz="2000" dirty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  <a:t>Geographic Information System Technician</a:t>
            </a:r>
            <a:br>
              <a:rPr lang="en-US" sz="2000" dirty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</a:rPr>
            </a:br>
            <a:r>
              <a:rPr lang="en-US" sz="2000" dirty="0" smtClean="0">
                <a:ln>
                  <a:noFill/>
                </a:ln>
                <a:solidFill>
                  <a:srgbClr val="4D5B6B">
                    <a:lumMod val="95000"/>
                  </a:srgbClr>
                </a:solidFill>
                <a:effectLst/>
                <a:ea typeface="+mn-ea"/>
                <a:cs typeface="+mn-cs"/>
                <a:hlinkClick r:id="rId3"/>
              </a:rPr>
              <a:t>haithcoatl@missouri.edu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554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86774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>
                    <a:lumMod val="95000"/>
                  </a:schemeClr>
                </a:solidFill>
              </a:rPr>
              <a:t>Current Project …</a:t>
            </a:r>
            <a:endParaRPr lang="en-US" sz="5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82000" cy="2057400"/>
          </a:xfrm>
        </p:spPr>
        <p:txBody>
          <a:bodyPr>
            <a:normAutofit fontScale="62500" lnSpcReduction="20000"/>
          </a:bodyPr>
          <a:lstStyle/>
          <a:p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Funded by Statewide ARRA Broadband Data &amp; Development Program (SBDD) 2012 – 2014</a:t>
            </a:r>
          </a:p>
          <a:p>
            <a:endParaRPr lang="en-US" sz="32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Project ends August 2014</a:t>
            </a:r>
          </a:p>
          <a:p>
            <a:endParaRPr lang="en-US" sz="32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sz="2900" b="1" dirty="0" smtClean="0">
                <a:solidFill>
                  <a:schemeClr val="tx1">
                    <a:lumMod val="95000"/>
                  </a:schemeClr>
                </a:solidFill>
              </a:rPr>
              <a:t>Provides residential and other point data to support two mapping / validation tasks.</a:t>
            </a:r>
          </a:p>
          <a:p>
            <a:endParaRPr lang="en-US" sz="29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52400"/>
            <a:ext cx="1447800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1428750" cy="1428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3886200"/>
            <a:ext cx="708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endParaRPr lang="en-US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514350" indent="-514350">
              <a:buAutoNum type="arabicParenR"/>
            </a:pPr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Proper 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understanding of residential / business areas served or un-served (access &amp; availability</a:t>
            </a:r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).</a:t>
            </a:r>
            <a:endParaRPr lang="en-US" b="1" dirty="0">
              <a:solidFill>
                <a:schemeClr val="tx1">
                  <a:lumMod val="95000"/>
                </a:schemeClr>
              </a:solidFill>
            </a:endParaRPr>
          </a:p>
          <a:p>
            <a:pPr marL="514350" indent="-514350">
              <a:buAutoNum type="arabicParenR"/>
            </a:pPr>
            <a:endParaRPr lang="en-US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514350" indent="-514350">
              <a:buAutoNum type="arabicParenR"/>
            </a:pPr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Collection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, local review, and attribution of Community Anchor </a:t>
            </a:r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Institutions</a:t>
            </a:r>
            <a:r>
              <a:rPr lang="en-US" sz="2400" b="1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  <a:endParaRPr lang="en-US" sz="1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05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tx1">
                    <a:lumMod val="95000"/>
                  </a:schemeClr>
                </a:solidFill>
              </a:rPr>
              <a:t> Goals</a:t>
            </a:r>
            <a:endParaRPr lang="en-US" sz="4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Data </a:t>
            </a:r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creation/maintenance 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– </a:t>
            </a:r>
            <a:r>
              <a:rPr lang="en-US" sz="2400" b="1" dirty="0" smtClean="0">
                <a:solidFill>
                  <a:schemeClr val="tx1">
                    <a:lumMod val="95000"/>
                  </a:schemeClr>
                </a:solidFill>
              </a:rPr>
              <a:t>Categorized points for all man-made structures in Missouri, and footprints for larger buildings.  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Data 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sharing partnerships </a:t>
            </a:r>
            <a:r>
              <a:rPr lang="en-US" sz="2400" b="1" dirty="0" smtClean="0">
                <a:solidFill>
                  <a:schemeClr val="tx1">
                    <a:lumMod val="95000"/>
                  </a:schemeClr>
                </a:solidFill>
              </a:rPr>
              <a:t>– Designed to </a:t>
            </a:r>
            <a:r>
              <a:rPr lang="en-US" sz="2400" b="1" dirty="0">
                <a:solidFill>
                  <a:schemeClr val="tx1">
                    <a:lumMod val="95000"/>
                  </a:schemeClr>
                </a:solidFill>
              </a:rPr>
              <a:t>be </a:t>
            </a:r>
            <a:r>
              <a:rPr lang="en-US" sz="2400" b="1" dirty="0" smtClean="0">
                <a:solidFill>
                  <a:schemeClr val="tx1">
                    <a:lumMod val="95000"/>
                  </a:schemeClr>
                </a:solidFill>
              </a:rPr>
              <a:t>easily maintained by each county so that it can stay current and relevant </a:t>
            </a:r>
            <a:r>
              <a:rPr lang="en-US" sz="2400" b="1" dirty="0">
                <a:solidFill>
                  <a:schemeClr val="tx1">
                    <a:lumMod val="95000"/>
                  </a:schemeClr>
                </a:solidFill>
              </a:rPr>
              <a:t>across Missouri’s </a:t>
            </a:r>
            <a:r>
              <a:rPr lang="en-US" sz="2400" b="1" dirty="0" smtClean="0">
                <a:solidFill>
                  <a:schemeClr val="tx1">
                    <a:lumMod val="95000"/>
                  </a:schemeClr>
                </a:solidFill>
              </a:rPr>
              <a:t>landscape.</a:t>
            </a:r>
          </a:p>
          <a:p>
            <a:endParaRPr lang="en-US" sz="2400" b="1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Enhanced regional working relationships </a:t>
            </a:r>
            <a:r>
              <a:rPr lang="en-US" sz="24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en-US" sz="2400" b="1" dirty="0" smtClean="0">
                <a:solidFill>
                  <a:schemeClr val="tx1">
                    <a:lumMod val="95000"/>
                  </a:schemeClr>
                </a:solidFill>
              </a:rPr>
              <a:t>Promoting </a:t>
            </a:r>
            <a:r>
              <a:rPr lang="en-US" sz="2400" b="1" dirty="0">
                <a:solidFill>
                  <a:schemeClr val="tx1">
                    <a:lumMod val="95000"/>
                  </a:schemeClr>
                </a:solidFill>
              </a:rPr>
              <a:t>geospatial decision support for emergency events and </a:t>
            </a:r>
            <a:r>
              <a:rPr lang="en-US" sz="2400" b="1" dirty="0" smtClean="0">
                <a:solidFill>
                  <a:schemeClr val="tx1">
                    <a:lumMod val="95000"/>
                  </a:schemeClr>
                </a:solidFill>
              </a:rPr>
              <a:t>disasters.</a:t>
            </a:r>
          </a:p>
          <a:p>
            <a:endParaRPr lang="en-US" sz="2400" b="1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P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rove 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the premise to state and federal entities 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that local government data is not only usually the most accurate but also the most timely, and the best datasets are those that are maintained locally.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7620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Structures – Year 1 – Proposed…</a:t>
            </a:r>
          </a:p>
        </p:txBody>
      </p:sp>
      <p:pic>
        <p:nvPicPr>
          <p:cNvPr id="40962" name="Content Placeholder 4" descr="Broadband Structures Planning - Year One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437" t="3779" r="14303" b="5240"/>
          <a:stretch/>
        </p:blipFill>
        <p:spPr>
          <a:xfrm>
            <a:off x="1613140" y="1061049"/>
            <a:ext cx="6081622" cy="53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9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152400"/>
            <a:ext cx="8458200" cy="76200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en-US" sz="4400" b="1" dirty="0" smtClean="0">
                <a:ln>
                  <a:solidFill>
                    <a:schemeClr val="tx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Structures – Year 2 – Proposed…</a:t>
            </a:r>
          </a:p>
        </p:txBody>
      </p:sp>
      <p:pic>
        <p:nvPicPr>
          <p:cNvPr id="6" name="Content Placeholder 4" descr="Broadband Structures Planning - Year Two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046" t="3514" r="14255" b="5617"/>
          <a:stretch/>
        </p:blipFill>
        <p:spPr>
          <a:xfrm>
            <a:off x="1613139" y="1066800"/>
            <a:ext cx="609091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1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239000" cy="8382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1">
                    <a:lumMod val="95000"/>
                  </a:schemeClr>
                </a:solidFill>
              </a:rPr>
              <a:t>UMC Current </a:t>
            </a:r>
            <a:r>
              <a:rPr lang="en-US" sz="5400" dirty="0" smtClean="0">
                <a:solidFill>
                  <a:schemeClr val="tx1">
                    <a:lumMod val="95000"/>
                  </a:schemeClr>
                </a:solidFill>
              </a:rPr>
              <a:t>Status</a:t>
            </a:r>
            <a:endParaRPr lang="en-US" sz="5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400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2772"/>
            <a:ext cx="8530281" cy="5980176"/>
          </a:xfrm>
          <a:prstGeom prst="rect">
            <a:avLst/>
          </a:prstGeom>
          <a:ln w="76200">
            <a:solidFill>
              <a:sysClr val="window" lastClr="FFFFFF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955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04800"/>
            <a:ext cx="7934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solidFill>
                    <a:schemeClr val="tx2"/>
                  </a:solidFill>
                </a:ln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j-lt"/>
                <a:ea typeface="+mj-ea"/>
                <a:cs typeface="Arial" pitchFamily="34" charset="0"/>
              </a:rPr>
              <a:t>USGS Classification</a:t>
            </a:r>
            <a:endParaRPr kumimoji="0" lang="en-US" sz="4800" b="1" i="0" u="none" strike="noStrike" kern="0" cap="none" spc="0" normalizeH="0" baseline="0" noProof="0" dirty="0" smtClean="0">
              <a:ln>
                <a:solidFill>
                  <a:schemeClr val="tx2"/>
                </a:solidFill>
              </a:ln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94" y="1135797"/>
            <a:ext cx="7914832" cy="526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5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TC101859868[[fn=Thermal]]</Template>
  <TotalTime>21893</TotalTime>
  <Words>810</Words>
  <Application>Microsoft Office PowerPoint</Application>
  <PresentationFormat>On-screen Show (4:3)</PresentationFormat>
  <Paragraphs>189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Tunga</vt:lpstr>
      <vt:lpstr>Thermal</vt:lpstr>
      <vt:lpstr>2012 – 2014  Missouri Structures Project</vt:lpstr>
      <vt:lpstr>Project Background</vt:lpstr>
      <vt:lpstr>Current Project …</vt:lpstr>
      <vt:lpstr> Goals</vt:lpstr>
      <vt:lpstr>Structures – Year 1 – Proposed…</vt:lpstr>
      <vt:lpstr>PowerPoint Presentation</vt:lpstr>
      <vt:lpstr>UMC Current Status</vt:lpstr>
      <vt:lpstr>PowerPoint Presentation</vt:lpstr>
      <vt:lpstr>PowerPoint Presentation</vt:lpstr>
      <vt:lpstr>Structure Points   Labeled to the best of our ability.  (and Google’s)   Points should be placed in the center of the structures.   1 point per building. (in most cases)</vt:lpstr>
      <vt:lpstr>Structure Footprint</vt:lpstr>
      <vt:lpstr>Value</vt:lpstr>
      <vt:lpstr>Other Values…</vt:lpstr>
      <vt:lpstr>Methodology</vt:lpstr>
      <vt:lpstr>Standards</vt:lpstr>
      <vt:lpstr>Methods</vt:lpstr>
      <vt:lpstr>   Review Process Checked completed county using NAIP 2012 imagery. If structure is not in 2008 imagery but is in 2012 imagery, add date to PT_DATE field. If structure is not in 2012 but is in 2008, put 2008 in PT_DATE field. If the building appears in both sets of imagery there will be no date in the PT_DATE field.</vt:lpstr>
      <vt:lpstr>Your Local Data</vt:lpstr>
      <vt:lpstr> Current dataset integrated with MARC data</vt:lpstr>
      <vt:lpstr>PowerPoint Presentation</vt:lpstr>
      <vt:lpstr>PowerPoint Presentation</vt:lpstr>
      <vt:lpstr>PowerPoint Presentation</vt:lpstr>
      <vt:lpstr>Deliverables </vt:lpstr>
      <vt:lpstr>Any Questions?   Chris Stephens Geographic Resources Center Geographic Information System Technician Stephensca@missouri.edu  Lindlie Haithcoat Geographic Resources Center Geographic Information System Technician haithcoatl@missouri.edu</vt:lpstr>
    </vt:vector>
  </TitlesOfParts>
  <Company>University of Missouri - Columbia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2010 – 2011 Mid-MO “Structures” Project – Status…</dc:title>
  <dc:creator>duewellm</dc:creator>
  <cp:lastModifiedBy>Duewell, Mark E.</cp:lastModifiedBy>
  <cp:revision>363</cp:revision>
  <dcterms:created xsi:type="dcterms:W3CDTF">2011-09-20T16:31:43Z</dcterms:created>
  <dcterms:modified xsi:type="dcterms:W3CDTF">2014-03-12T16:10:36Z</dcterms:modified>
</cp:coreProperties>
</file>